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6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</a:t>
          </a:r>
          <a:r>
            <a:rPr lang="uk-UA" dirty="0" err="1" smtClean="0"/>
            <a:t>Радона</a:t>
          </a:r>
          <a:endParaRPr lang="uk-UA" dirty="0"/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Автокореляція</a:t>
          </a:r>
          <a:endParaRPr lang="uk-UA" dirty="0"/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 smtClean="0"/>
            <a:t>Log Mapping</a:t>
          </a:r>
          <a:endParaRPr lang="uk-UA" dirty="0"/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Перетворення Фур’є</a:t>
          </a:r>
          <a:endParaRPr lang="uk-UA" dirty="0"/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dirty="0" smtClean="0"/>
            <a:t>Отримання бітів відбитку</a:t>
          </a:r>
          <a:endParaRPr lang="uk-UA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E1C1C121-7738-4887-A956-85F1C32236B0}" type="pres">
      <dgm:prSet presAssocID="{10AAC51F-8333-4674-A0B5-B428DD929DF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0" presStyleCnt="4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0" presStyleCnt="4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1" presStyleCnt="4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1" presStyleCnt="4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2" presStyleCnt="4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2" presStyleCnt="4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3" presStyleCnt="4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3" presStyleCnt="4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4" presStyleCnt="5" custScaleX="239394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30732663-9166-4F69-B8FD-B561918618D5}" srcId="{742A00E5-2912-4CE0-85CB-BC77E95BE529}" destId="{10AAC51F-8333-4674-A0B5-B428DD929DF6}" srcOrd="0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1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2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3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4" destOrd="0" parTransId="{F818CCE2-085F-4A67-8808-97DA577097EE}" sibTransId="{CA822D6E-F6B9-4438-B072-EE19048FFBF6}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4B5803F6-1D0F-443C-87CE-CC43C8D23991}" type="presParOf" srcId="{0F39B319-4E40-433F-96A2-31CCC9A59D6A}" destId="{E1C1C121-7738-4887-A956-85F1C32236B0}" srcOrd="0" destOrd="0" presId="urn:microsoft.com/office/officeart/2005/8/layout/process5"/>
    <dgm:cxn modelId="{71925037-93FF-49B3-8E35-46385963783F}" type="presParOf" srcId="{0F39B319-4E40-433F-96A2-31CCC9A59D6A}" destId="{92682FE9-E4BD-4EDB-9DCF-A12FEFA7BF16}" srcOrd="1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2" destOrd="0" presId="urn:microsoft.com/office/officeart/2005/8/layout/process5"/>
    <dgm:cxn modelId="{5BD7B02E-E2C4-4E52-9AE3-F3B1FF6F2E2B}" type="presParOf" srcId="{0F39B319-4E40-433F-96A2-31CCC9A59D6A}" destId="{0B6F092A-44F6-454E-A0DA-8E1149E2961B}" srcOrd="3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4" destOrd="0" presId="urn:microsoft.com/office/officeart/2005/8/layout/process5"/>
    <dgm:cxn modelId="{8328168D-EA58-41FF-8671-579AE408EAC8}" type="presParOf" srcId="{0F39B319-4E40-433F-96A2-31CCC9A59D6A}" destId="{B29BAFA6-752E-49A9-B58F-6909295895F8}" srcOrd="5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6" destOrd="0" presId="urn:microsoft.com/office/officeart/2005/8/layout/process5"/>
    <dgm:cxn modelId="{D95C91D5-F74F-4226-888A-5E465BD359B3}" type="presParOf" srcId="{0F39B319-4E40-433F-96A2-31CCC9A59D6A}" destId="{55C205DE-4D77-413F-BA0F-FC7E9DBFE00C}" srcOrd="7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28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993" custLinFactNeighborY="-32686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2</a:t>
          </a:r>
          <a:r>
            <a:rPr lang="uk-UA" sz="2800" dirty="0" smtClean="0"/>
            <a:t>Д фільтр</a:t>
          </a:r>
          <a:endParaRPr lang="uk-UA" sz="4100" dirty="0"/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1C121-7738-4887-A956-85F1C32236B0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</a:t>
          </a:r>
          <a:r>
            <a:rPr lang="uk-UA" sz="3000" kern="1200" dirty="0" err="1" smtClean="0"/>
            <a:t>Радона</a:t>
          </a:r>
          <a:endParaRPr lang="uk-UA" sz="3000" kern="1200" dirty="0"/>
        </a:p>
      </dsp:txBody>
      <dsp:txXfrm>
        <a:off x="144776" y="50451"/>
        <a:ext cx="2620721" cy="1534246"/>
      </dsp:txXfrm>
    </dsp:sp>
    <dsp:sp modelId="{92682FE9-E4BD-4EDB-9DCF-A12FEFA7BF16}">
      <dsp:nvSpPr>
        <dsp:cNvPr id="0" name=""/>
        <dsp:cNvSpPr/>
      </dsp:nvSpPr>
      <dsp:spPr>
        <a:xfrm>
          <a:off x="3083364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3083364" y="782691"/>
        <a:ext cx="478729" cy="69767"/>
      </dsp:txXfrm>
    </dsp:sp>
    <dsp:sp modelId="{B27D0FEA-065D-43D5-A8E4-7B6365BAC0AD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Автокореляція</a:t>
          </a:r>
          <a:endParaRPr lang="uk-UA" sz="3000" kern="1200" dirty="0"/>
        </a:p>
      </dsp:txBody>
      <dsp:txXfrm>
        <a:off x="3947439" y="50451"/>
        <a:ext cx="2620721" cy="1534246"/>
      </dsp:txXfrm>
    </dsp:sp>
    <dsp:sp modelId="{0B6F092A-44F6-454E-A0DA-8E1149E2961B}">
      <dsp:nvSpPr>
        <dsp:cNvPr id="0" name=""/>
        <dsp:cNvSpPr/>
      </dsp:nvSpPr>
      <dsp:spPr>
        <a:xfrm>
          <a:off x="6886027" y="759435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6886027" y="782691"/>
        <a:ext cx="478729" cy="69767"/>
      </dsp:txXfrm>
    </dsp:sp>
    <dsp:sp modelId="{89F17977-12A9-4ED1-9B62-15CC332D38E8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Log Mapping</a:t>
          </a:r>
          <a:endParaRPr lang="uk-UA" sz="3000" kern="1200" dirty="0"/>
        </a:p>
      </dsp:txBody>
      <dsp:txXfrm>
        <a:off x="7750101" y="50451"/>
        <a:ext cx="2620721" cy="1534246"/>
      </dsp:txXfrm>
    </dsp:sp>
    <dsp:sp modelId="{B29BAFA6-752E-49A9-B58F-6909295895F8}">
      <dsp:nvSpPr>
        <dsp:cNvPr id="0" name=""/>
        <dsp:cNvSpPr/>
      </dsp:nvSpPr>
      <dsp:spPr>
        <a:xfrm rot="5400000">
          <a:off x="8803656" y="2101232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2400" kern="1200"/>
        </a:p>
      </dsp:txBody>
      <dsp:txXfrm rot="-5400000">
        <a:off x="9025579" y="1902565"/>
        <a:ext cx="69767" cy="478729"/>
      </dsp:txXfrm>
    </dsp:sp>
    <dsp:sp modelId="{370C5FCF-D99E-4127-A9B0-66B2B67E4C93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Перетворення Фур’є</a:t>
          </a:r>
          <a:endParaRPr lang="uk-UA" sz="3000" kern="1200" dirty="0"/>
        </a:p>
      </dsp:txBody>
      <dsp:txXfrm>
        <a:off x="7750101" y="2766639"/>
        <a:ext cx="2620721" cy="1534246"/>
      </dsp:txXfrm>
    </dsp:sp>
    <dsp:sp modelId="{55C205DE-4D77-413F-BA0F-FC7E9DBFE00C}">
      <dsp:nvSpPr>
        <dsp:cNvPr id="0" name=""/>
        <dsp:cNvSpPr/>
      </dsp:nvSpPr>
      <dsp:spPr>
        <a:xfrm rot="10800000">
          <a:off x="6918621" y="3475623"/>
          <a:ext cx="513613" cy="11627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6953505" y="3498879"/>
        <a:ext cx="478729" cy="69767"/>
      </dsp:txXfrm>
    </dsp:sp>
    <dsp:sp modelId="{B6ABC2CA-D2E5-49FE-9A92-2F85221B0FC3}">
      <dsp:nvSpPr>
        <dsp:cNvPr id="0" name=""/>
        <dsp:cNvSpPr/>
      </dsp:nvSpPr>
      <dsp:spPr>
        <a:xfrm>
          <a:off x="113503" y="2718906"/>
          <a:ext cx="6502390" cy="162971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3000" kern="1200" dirty="0" smtClean="0"/>
            <a:t>Отримання бітів відбитку</a:t>
          </a:r>
          <a:endParaRPr lang="uk-UA" sz="3000" kern="1200" dirty="0"/>
        </a:p>
      </dsp:txBody>
      <dsp:txXfrm>
        <a:off x="161236" y="2766639"/>
        <a:ext cx="6406924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</a:t>
          </a:r>
          <a:r>
            <a:rPr lang="uk-UA" sz="2800" kern="1200" dirty="0" smtClean="0"/>
            <a:t>Д фільтр</a:t>
          </a:r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6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</a:t>
          </a:r>
          <a:r>
            <a:rPr lang="uk-UA" sz="2800" kern="1200" dirty="0" smtClean="0"/>
            <a:t>Д фільтр</a:t>
          </a:r>
          <a:endParaRPr lang="uk-UA" sz="4100" kern="1200" dirty="0"/>
        </a:p>
      </dsp:txBody>
      <dsp:txXfrm>
        <a:off x="46410" y="444538"/>
        <a:ext cx="2481873" cy="1452960"/>
      </dsp:txXfrm>
    </dsp:sp>
    <dsp:sp modelId="{07C30667-3B68-486D-8E6F-0DA5C93BB6B8}">
      <dsp:nvSpPr>
        <dsp:cNvPr id="0" name=""/>
        <dsp:cNvSpPr/>
      </dsp:nvSpPr>
      <dsp:spPr>
        <a:xfrm flipV="1">
          <a:off x="2897310" y="1115643"/>
          <a:ext cx="412133" cy="11075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310" y="1137793"/>
        <a:ext cx="378908" cy="66450"/>
      </dsp:txXfrm>
    </dsp:sp>
    <dsp:sp modelId="{6D5C3FA4-02DE-4D1C-9DD4-3B76A68DF3B8}">
      <dsp:nvSpPr>
        <dsp:cNvPr id="0" name=""/>
        <dsp:cNvSpPr/>
      </dsp:nvSpPr>
      <dsp:spPr>
        <a:xfrm>
          <a:off x="3602399" y="399334"/>
          <a:ext cx="2572281" cy="154336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603" y="444538"/>
        <a:ext cx="2481873" cy="1452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FEC4-E351-48A8-9390-CB2ECA9FE75D}" type="datetimeFigureOut">
              <a:rPr lang="uk-UA" smtClean="0"/>
              <a:t>20.05.2018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.png"/><Relationship Id="rId17" Type="http://schemas.microsoft.com/office/2007/relationships/diagramDrawing" Target="../diagrams/drawing4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7656945" cy="32068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uk-UA" sz="3600" dirty="0" smtClean="0"/>
              <a:t>Автоматизована </a:t>
            </a:r>
            <a:r>
              <a:rPr lang="uk-UA" sz="3600" dirty="0"/>
              <a:t>система пошуку дублікатів </a:t>
            </a:r>
            <a:r>
              <a:rPr lang="uk-UA" sz="3600" dirty="0" smtClean="0"/>
              <a:t>зображень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uk-U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uk-UA" dirty="0" smtClean="0"/>
              <a:t>Виконав: Волк І.М.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бітів </a:t>
            </a:r>
            <a:endParaRPr lang="uk-UA" dirty="0"/>
          </a:p>
        </p:txBody>
      </p:sp>
      <p:graphicFrame>
        <p:nvGraphicFramePr>
          <p:cNvPr id="4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712067"/>
              </p:ext>
            </p:extLst>
          </p:nvPr>
        </p:nvGraphicFramePr>
        <p:xfrm>
          <a:off x="3251199" y="1817688"/>
          <a:ext cx="6191205" cy="2379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692621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2"/>
                <a:stretch>
                  <a:fillRect r="-4255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aphicFrame>
        <p:nvGraphicFramePr>
          <p:cNvPr id="69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138386"/>
              </p:ext>
            </p:extLst>
          </p:nvPr>
        </p:nvGraphicFramePr>
        <p:xfrm>
          <a:off x="3301999" y="3668755"/>
          <a:ext cx="6175887" cy="234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uk-UA" dirty="0" smtClean="0"/>
              <a:t>Перетворення зображення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- </a:t>
                </a:r>
                <a:r>
                  <a:rPr lang="uk-UA" dirty="0" smtClean="0"/>
                  <a:t>вихідне зображення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uk-UA" dirty="0" smtClean="0"/>
                  <a:t> - п. </a:t>
                </a:r>
                <a:r>
                  <a:rPr lang="uk-UA" dirty="0" err="1" smtClean="0"/>
                  <a:t>Радона</a:t>
                </a:r>
                <a:endParaRPr lang="uk-UA" dirty="0" smtClean="0"/>
              </a:p>
              <a:p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a14:m>
                <a:r>
                  <a:rPr lang="uk-UA" dirty="0" smtClean="0"/>
                  <a:t> - автокореляція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uk-U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- log mapping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dirty="0" smtClean="0"/>
                  <a:t>– перетворення Фур’є</a:t>
                </a:r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nterleaving</a:t>
                </a:r>
                <a:endParaRPr lang="uk-UA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uk-UA" dirty="0"/>
                  <a:t>. </a:t>
                </a:r>
                <a:r>
                  <a:rPr lang="uk-UA" dirty="0" smtClean="0"/>
                  <a:t> - Фільтр</a:t>
                </a:r>
                <a:endParaRPr lang="en-US" dirty="0" smtClean="0"/>
              </a:p>
              <a:p>
                <a:r>
                  <a:rPr lang="en-US" dirty="0" smtClean="0"/>
                  <a:t>Threshold</a:t>
                </a:r>
                <a:endParaRPr lang="uk-UA" dirty="0" smtClean="0"/>
              </a:p>
              <a:p>
                <a:r>
                  <a:rPr lang="en-US" dirty="0" smtClean="0"/>
                  <a:t>XOR</a:t>
                </a:r>
                <a:endParaRPr lang="uk-U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25200" cy="5032375"/>
              </a:xfrm>
              <a:blipFill rotWithShape="0">
                <a:blip r:embed="rId2"/>
                <a:stretch>
                  <a:fillRect l="-877" t="-24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4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- 1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- 2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752975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sz="3200" dirty="0" smtClean="0"/>
              <a:t>Було реалізовано один з методів– на основі перетворення </a:t>
            </a:r>
            <a:r>
              <a:rPr lang="uk-UA" sz="3200" dirty="0" err="1" smtClean="0"/>
              <a:t>Радона</a:t>
            </a:r>
            <a:r>
              <a:rPr lang="uk-UA" sz="3200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sz="3200" dirty="0" smtClean="0"/>
              <a:t>Було розроблено автоматизовану систему, яка використовує обраний метод.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8375"/>
          </a:xfrm>
        </p:spPr>
        <p:txBody>
          <a:bodyPr>
            <a:normAutofit/>
          </a:bodyPr>
          <a:lstStyle/>
          <a:p>
            <a:r>
              <a:rPr lang="uk-UA" sz="3600" dirty="0" smtClean="0"/>
              <a:t>Додавання нових способів введення</a:t>
            </a:r>
          </a:p>
          <a:p>
            <a:r>
              <a:rPr lang="uk-UA" sz="3600" dirty="0" smtClean="0"/>
              <a:t>Покращення алгоритму отримання відбитка, комбінування різних методів.</a:t>
            </a:r>
          </a:p>
          <a:p>
            <a:r>
              <a:rPr lang="uk-UA" sz="3600" dirty="0" smtClean="0"/>
              <a:t>Централізоване збереження звітів сканування.</a:t>
            </a:r>
          </a:p>
          <a:p>
            <a:r>
              <a:rPr lang="uk-UA" sz="3600" dirty="0" smtClean="0"/>
              <a:t>Синхронізація між різними приладами.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491066"/>
            <a:ext cx="5469466" cy="914400"/>
          </a:xfrm>
        </p:spPr>
        <p:txBody>
          <a:bodyPr>
            <a:noAutofit/>
          </a:bodyPr>
          <a:lstStyle/>
          <a:p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523597"/>
            <a:ext cx="8737600" cy="247173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зображень-проміжних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0599"/>
            <a:ext cx="10515600" cy="3916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dirty="0" smtClean="0"/>
              <a:t>Розроблена система повинна працювати на персональному комп’ютері користувача. </a:t>
            </a:r>
          </a:p>
          <a:p>
            <a:pPr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JPEG/PNG. </a:t>
            </a:r>
            <a:endParaRPr lang="uk-UA" dirty="0" smtClean="0"/>
          </a:p>
          <a:p>
            <a:pPr>
              <a:lnSpc>
                <a:spcPct val="100000"/>
              </a:lnSpc>
            </a:pPr>
            <a:r>
              <a:rPr lang="uk-UA" dirty="0" smtClean="0"/>
              <a:t>Демонстрація </a:t>
            </a:r>
            <a:r>
              <a:rPr lang="uk-UA" dirty="0"/>
              <a:t>користувачу тих зображень, які є схожими</a:t>
            </a:r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Вимоги до методу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uk-UA" dirty="0" smtClean="0"/>
              <a:t>Система повинна </a:t>
            </a:r>
            <a:r>
              <a:rPr lang="uk-UA" dirty="0"/>
              <a:t>вважати схожими зображення з такими відмінностями:</a:t>
            </a:r>
          </a:p>
          <a:p>
            <a:pPr lvl="0"/>
            <a:r>
              <a:rPr lang="uk-UA" dirty="0"/>
              <a:t>Використання фільтрів</a:t>
            </a:r>
          </a:p>
          <a:p>
            <a:pPr lvl="0"/>
            <a:r>
              <a:rPr lang="uk-UA" dirty="0"/>
              <a:t>Поворот</a:t>
            </a:r>
          </a:p>
          <a:p>
            <a:pPr lvl="0"/>
            <a:r>
              <a:rPr lang="uk-UA" dirty="0"/>
              <a:t>Зсув</a:t>
            </a:r>
          </a:p>
          <a:p>
            <a:pPr lvl="0"/>
            <a:r>
              <a:rPr lang="uk-UA" dirty="0"/>
              <a:t>Зміна розмірів</a:t>
            </a:r>
          </a:p>
          <a:p>
            <a:pPr lvl="0"/>
            <a:r>
              <a:rPr lang="uk-UA" dirty="0"/>
              <a:t>Додавання об’єктів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587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89265"/>
              </p:ext>
            </p:extLst>
          </p:nvPr>
        </p:nvGraphicFramePr>
        <p:xfrm>
          <a:off x="2" y="1862667"/>
          <a:ext cx="12191999" cy="51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афінних 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10575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9221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88157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Методи</a:t>
            </a:r>
            <a:endParaRPr lang="uk-U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285687"/>
              </p:ext>
            </p:extLst>
          </p:nvPr>
        </p:nvGraphicFramePr>
        <p:xfrm>
          <a:off x="0" y="1690687"/>
          <a:ext cx="12192002" cy="5725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6536"/>
                <a:gridCol w="2005858"/>
                <a:gridCol w="2546536"/>
                <a:gridCol w="2546536"/>
                <a:gridCol w="2546536"/>
              </a:tblGrid>
              <a:tr h="20632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Метод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Кількість відмінностей, до яких метод є стійким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Кількість</a:t>
                      </a:r>
                      <a:r>
                        <a:rPr lang="uk-UA" sz="28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false-positives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2800" b="1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Визначення схожими різних зображень</a:t>
                      </a:r>
                      <a:r>
                        <a:rPr lang="uk-UA" sz="2800" b="1" baseline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з схожим вмістом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Content-based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dirty="0" smtClean="0">
                          <a:effectLst/>
                        </a:rPr>
                        <a:t>-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754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>
                          <a:effectLst/>
                        </a:rPr>
                        <a:t>+</a:t>
                      </a:r>
                      <a:endParaRPr lang="uk-UA" sz="3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uk-UA" sz="3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uk-UA" sz="3200" b="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uk-UA" sz="32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8433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299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 Автоматизована система пошуку дублікатів зображень  </vt:lpstr>
      <vt:lpstr>Актуальність роботи</vt:lpstr>
      <vt:lpstr>Постановка задачі</vt:lpstr>
      <vt:lpstr>Вимоги до методу</vt:lpstr>
      <vt:lpstr>Існуючі системи</vt:lpstr>
      <vt:lpstr>Порівняння існуючих систем</vt:lpstr>
      <vt:lpstr>Методи</vt:lpstr>
      <vt:lpstr>Схема системи</vt:lpstr>
      <vt:lpstr>Алгоритм отримання відбитку</vt:lpstr>
      <vt:lpstr>Алгоритм отримання відбитку - отримання бітів </vt:lpstr>
      <vt:lpstr>Перетворення зображення</vt:lpstr>
      <vt:lpstr>Результати роботи - 1</vt:lpstr>
      <vt:lpstr>Результати роботи - 2</vt:lpstr>
      <vt:lpstr>Висновки</vt:lpstr>
      <vt:lpstr>Шляхи покращення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40</cp:revision>
  <dcterms:created xsi:type="dcterms:W3CDTF">2018-05-18T19:27:47Z</dcterms:created>
  <dcterms:modified xsi:type="dcterms:W3CDTF">2018-05-20T14:55:48Z</dcterms:modified>
</cp:coreProperties>
</file>